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media/image28.jpeg" ContentType="image/jpe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20.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29.png" ContentType="image/png"/>
  <Override PartName="/ppt/media/image30.jpeg" ContentType="image/jpeg"/>
  <Override PartName="/ppt/media/image32.png" ContentType="image/png"/>
  <Override PartName="/ppt/media/image31.jpeg" ContentType="image/jpeg"/>
  <Override PartName="/ppt/media/image33.jpeg" ContentType="image/jpeg"/>
  <Override PartName="/ppt/media/image34.png" ContentType="image/png"/>
  <Override PartName="/ppt/media/image35.png" ContentType="image/png"/>
  <Override PartName="/ppt/media/image36.png" ContentType="image/png"/>
  <Override PartName="/ppt/media/image37.png" ContentType="image/png"/>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_rels/slideLayout31.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jpeg>
</file>

<file path=ppt/media/image31.jpeg>
</file>

<file path=ppt/media/image32.png>
</file>

<file path=ppt/media/image33.jpe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8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8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8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8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9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0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0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1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1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2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2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2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3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3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5240" cy="4186440"/>
          </a:xfrm>
          <a:prstGeom prst="rect">
            <a:avLst/>
          </a:prstGeom>
          <a:ln w="0">
            <a:noFill/>
          </a:ln>
          <a:effectLst>
            <a:outerShdw dir="2700000" dist="102841">
              <a:srgbClr val="b2b2b2"/>
            </a:outerShdw>
          </a:effectLst>
        </p:spPr>
      </p:pic>
      <p:pic>
        <p:nvPicPr>
          <p:cNvPr id="1" name="Picture 6" descr=""/>
          <p:cNvPicPr/>
          <p:nvPr/>
        </p:nvPicPr>
        <p:blipFill>
          <a:blip r:embed="rId4"/>
          <a:srcRect l="35647" t="0" r="0" b="0"/>
          <a:stretch/>
        </p:blipFill>
        <p:spPr>
          <a:xfrm>
            <a:off x="0" y="2892240"/>
            <a:ext cx="1520640" cy="2363760"/>
          </a:xfrm>
          <a:prstGeom prst="rect">
            <a:avLst/>
          </a:prstGeom>
          <a:ln w="0">
            <a:noFill/>
          </a:ln>
          <a:effectLst>
            <a:outerShdw dir="2700000" dist="102841">
              <a:srgbClr val="b2b2b2"/>
            </a:outerShdw>
          </a:effectLst>
        </p:spPr>
      </p:pic>
      <p:sp>
        <p:nvSpPr>
          <p:cNvPr id="2" name="Oval 15"/>
          <p:cNvSpPr/>
          <p:nvPr/>
        </p:nvSpPr>
        <p:spPr>
          <a:xfrm>
            <a:off x="8609040" y="1676520"/>
            <a:ext cx="2817720" cy="2817720"/>
          </a:xfrm>
          <a:prstGeom prst="ellipse">
            <a:avLst/>
          </a:prstGeom>
          <a:gradFill rotWithShape="0">
            <a:gsLst>
              <a:gs pos="0">
                <a:srgbClr val="50b9c1">
                  <a:alpha val="7058"/>
                </a:srgbClr>
              </a:gs>
              <a:gs pos="100000">
                <a:srgbClr val="50b9c1">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1640" cy="1139760"/>
          </a:xfrm>
          <a:prstGeom prst="rect">
            <a:avLst/>
          </a:prstGeom>
          <a:ln w="0">
            <a:noFill/>
          </a:ln>
          <a:effectLst>
            <a:outerShdw dir="2700000" dist="102841">
              <a:srgbClr val="b2b2b2"/>
            </a:outerShdw>
          </a:effectLst>
        </p:spPr>
      </p:pic>
      <p:pic>
        <p:nvPicPr>
          <p:cNvPr id="4" name="Picture 9" descr=""/>
          <p:cNvPicPr/>
          <p:nvPr/>
        </p:nvPicPr>
        <p:blipFill>
          <a:blip r:embed="rId6"/>
          <a:srcRect l="0" t="0" r="0" b="23333"/>
          <a:stretch/>
        </p:blipFill>
        <p:spPr>
          <a:xfrm>
            <a:off x="8605800" y="6095880"/>
            <a:ext cx="991800" cy="760320"/>
          </a:xfrm>
          <a:prstGeom prst="rect">
            <a:avLst/>
          </a:prstGeom>
          <a:ln w="0">
            <a:noFill/>
          </a:ln>
          <a:effectLst>
            <a:outerShdw dir="2700000" dist="102841">
              <a:srgbClr val="b2b2b2"/>
            </a:outerShdw>
          </a:effectLst>
        </p:spPr>
      </p:pic>
      <p:sp>
        <p:nvSpPr>
          <p:cNvPr id="5" name="Rectangle 13"/>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7"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44" name="Picture 7" descr=""/>
          <p:cNvPicPr/>
          <p:nvPr/>
        </p:nvPicPr>
        <p:blipFill>
          <a:blip r:embed="rId3"/>
          <a:srcRect l="3610" t="0" r="0" b="0"/>
          <a:stretch/>
        </p:blipFill>
        <p:spPr>
          <a:xfrm>
            <a:off x="0" y="2669760"/>
            <a:ext cx="4035240" cy="4186440"/>
          </a:xfrm>
          <a:prstGeom prst="rect">
            <a:avLst/>
          </a:prstGeom>
          <a:ln w="0">
            <a:noFill/>
          </a:ln>
          <a:effectLst>
            <a:outerShdw dir="2700000" dist="102841">
              <a:srgbClr val="b2b2b2"/>
            </a:outerShdw>
          </a:effectLst>
        </p:spPr>
      </p:pic>
      <p:pic>
        <p:nvPicPr>
          <p:cNvPr id="45" name="Picture 6" descr=""/>
          <p:cNvPicPr/>
          <p:nvPr/>
        </p:nvPicPr>
        <p:blipFill>
          <a:blip r:embed="rId4"/>
          <a:srcRect l="35647" t="0" r="0" b="0"/>
          <a:stretch/>
        </p:blipFill>
        <p:spPr>
          <a:xfrm>
            <a:off x="0" y="2892240"/>
            <a:ext cx="1520640" cy="2363760"/>
          </a:xfrm>
          <a:prstGeom prst="rect">
            <a:avLst/>
          </a:prstGeom>
          <a:ln w="0">
            <a:noFill/>
          </a:ln>
          <a:effectLst>
            <a:outerShdw dir="2700000" dist="102841">
              <a:srgbClr val="b2b2b2"/>
            </a:outerShdw>
          </a:effectLst>
        </p:spPr>
      </p:pic>
      <p:sp>
        <p:nvSpPr>
          <p:cNvPr id="46" name="Oval 15"/>
          <p:cNvSpPr/>
          <p:nvPr/>
        </p:nvSpPr>
        <p:spPr>
          <a:xfrm>
            <a:off x="8609040" y="1676520"/>
            <a:ext cx="2817720" cy="2817720"/>
          </a:xfrm>
          <a:prstGeom prst="ellipse">
            <a:avLst/>
          </a:prstGeom>
          <a:gradFill rotWithShape="0">
            <a:gsLst>
              <a:gs pos="0">
                <a:srgbClr val="50b9c1">
                  <a:alpha val="7058"/>
                </a:srgbClr>
              </a:gs>
              <a:gs pos="100000">
                <a:srgbClr val="50b9c1">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7" name="Picture 8" descr=""/>
          <p:cNvPicPr/>
          <p:nvPr/>
        </p:nvPicPr>
        <p:blipFill>
          <a:blip r:embed="rId5"/>
          <a:srcRect l="0" t="28812" r="0" b="0"/>
          <a:stretch/>
        </p:blipFill>
        <p:spPr>
          <a:xfrm>
            <a:off x="7999560" y="0"/>
            <a:ext cx="1601640" cy="1139760"/>
          </a:xfrm>
          <a:prstGeom prst="rect">
            <a:avLst/>
          </a:prstGeom>
          <a:ln w="0">
            <a:noFill/>
          </a:ln>
          <a:effectLst>
            <a:outerShdw dir="2700000" dist="102841">
              <a:srgbClr val="b2b2b2"/>
            </a:outerShdw>
          </a:effectLst>
        </p:spPr>
      </p:pic>
      <p:pic>
        <p:nvPicPr>
          <p:cNvPr id="48" name="Picture 9" descr=""/>
          <p:cNvPicPr/>
          <p:nvPr/>
        </p:nvPicPr>
        <p:blipFill>
          <a:blip r:embed="rId6"/>
          <a:srcRect l="0" t="0" r="0" b="23333"/>
          <a:stretch/>
        </p:blipFill>
        <p:spPr>
          <a:xfrm>
            <a:off x="8605800" y="6095880"/>
            <a:ext cx="991800" cy="760320"/>
          </a:xfrm>
          <a:prstGeom prst="rect">
            <a:avLst/>
          </a:prstGeom>
          <a:ln w="0">
            <a:noFill/>
          </a:ln>
          <a:effectLst>
            <a:outerShdw dir="2700000" dist="102841">
              <a:srgbClr val="b2b2b2"/>
            </a:outerShdw>
          </a:effectLst>
        </p:spPr>
      </p:pic>
      <p:sp>
        <p:nvSpPr>
          <p:cNvPr id="49" name="Rectangle 13"/>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5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88" name="Picture 7" descr=""/>
          <p:cNvPicPr/>
          <p:nvPr/>
        </p:nvPicPr>
        <p:blipFill>
          <a:blip r:embed="rId3"/>
          <a:srcRect l="3610" t="0" r="0" b="0"/>
          <a:stretch/>
        </p:blipFill>
        <p:spPr>
          <a:xfrm>
            <a:off x="0" y="2669760"/>
            <a:ext cx="4035240" cy="4186440"/>
          </a:xfrm>
          <a:prstGeom prst="rect">
            <a:avLst/>
          </a:prstGeom>
          <a:ln w="0">
            <a:noFill/>
          </a:ln>
          <a:effectLst>
            <a:outerShdw dir="2700000" dist="102841">
              <a:srgbClr val="b2b2b2"/>
            </a:outerShdw>
          </a:effectLst>
        </p:spPr>
      </p:pic>
      <p:pic>
        <p:nvPicPr>
          <p:cNvPr id="89" name="Picture 6" descr=""/>
          <p:cNvPicPr/>
          <p:nvPr/>
        </p:nvPicPr>
        <p:blipFill>
          <a:blip r:embed="rId4"/>
          <a:srcRect l="35647" t="0" r="0" b="0"/>
          <a:stretch/>
        </p:blipFill>
        <p:spPr>
          <a:xfrm>
            <a:off x="0" y="2892240"/>
            <a:ext cx="1520640" cy="2363760"/>
          </a:xfrm>
          <a:prstGeom prst="rect">
            <a:avLst/>
          </a:prstGeom>
          <a:ln w="0">
            <a:noFill/>
          </a:ln>
          <a:effectLst>
            <a:outerShdw dir="2700000" dist="102841">
              <a:srgbClr val="b2b2b2"/>
            </a:outerShdw>
          </a:effectLst>
        </p:spPr>
      </p:pic>
      <p:sp>
        <p:nvSpPr>
          <p:cNvPr id="90" name="Oval 15"/>
          <p:cNvSpPr/>
          <p:nvPr/>
        </p:nvSpPr>
        <p:spPr>
          <a:xfrm>
            <a:off x="8609040" y="1676520"/>
            <a:ext cx="2817720" cy="2817720"/>
          </a:xfrm>
          <a:prstGeom prst="ellipse">
            <a:avLst/>
          </a:prstGeom>
          <a:gradFill rotWithShape="0">
            <a:gsLst>
              <a:gs pos="0">
                <a:srgbClr val="50b9c1">
                  <a:alpha val="7058"/>
                </a:srgbClr>
              </a:gs>
              <a:gs pos="100000">
                <a:srgbClr val="50b9c1">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91" name="Picture 8" descr=""/>
          <p:cNvPicPr/>
          <p:nvPr/>
        </p:nvPicPr>
        <p:blipFill>
          <a:blip r:embed="rId5"/>
          <a:srcRect l="0" t="28812" r="0" b="0"/>
          <a:stretch/>
        </p:blipFill>
        <p:spPr>
          <a:xfrm>
            <a:off x="7999560" y="0"/>
            <a:ext cx="1601640" cy="1139760"/>
          </a:xfrm>
          <a:prstGeom prst="rect">
            <a:avLst/>
          </a:prstGeom>
          <a:ln w="0">
            <a:noFill/>
          </a:ln>
          <a:effectLst>
            <a:outerShdw dir="2700000" dist="102841">
              <a:srgbClr val="b2b2b2"/>
            </a:outerShdw>
          </a:effectLst>
        </p:spPr>
      </p:pic>
      <p:pic>
        <p:nvPicPr>
          <p:cNvPr id="92" name="Picture 9" descr=""/>
          <p:cNvPicPr/>
          <p:nvPr/>
        </p:nvPicPr>
        <p:blipFill>
          <a:blip r:embed="rId6"/>
          <a:srcRect l="0" t="0" r="0" b="23333"/>
          <a:stretch/>
        </p:blipFill>
        <p:spPr>
          <a:xfrm>
            <a:off x="8605800" y="6095880"/>
            <a:ext cx="991800" cy="760320"/>
          </a:xfrm>
          <a:prstGeom prst="rect">
            <a:avLst/>
          </a:prstGeom>
          <a:ln w="0">
            <a:noFill/>
          </a:ln>
          <a:effectLst>
            <a:outerShdw dir="2700000" dist="102841">
              <a:srgbClr val="b2b2b2"/>
            </a:outerShdw>
          </a:effectLst>
        </p:spPr>
      </p:pic>
      <p:sp>
        <p:nvSpPr>
          <p:cNvPr id="93" name="Rectangle 13"/>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9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95"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s/_rels/slide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30.jpeg"/><Relationship Id="rId2" Type="http://schemas.openxmlformats.org/officeDocument/2006/relationships/image" Target="../media/image31.jpeg"/><Relationship Id="rId3" Type="http://schemas.openxmlformats.org/officeDocument/2006/relationships/image" Target="../media/image32.png"/><Relationship Id="rId4"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image" Target="../media/image33.jpeg"/><Relationship Id="rId2" Type="http://schemas.openxmlformats.org/officeDocument/2006/relationships/image" Target="../media/image34.png"/><Relationship Id="rId3" Type="http://schemas.openxmlformats.org/officeDocument/2006/relationships/image" Target="../media/image35.png"/><Relationship Id="rId4"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28.jpeg"/><Relationship Id="rId3" Type="http://schemas.openxmlformats.org/officeDocument/2006/relationships/image" Target="../media/image29.png"/><Relationship Id="rId4"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Subtitle 2"/>
          <p:cNvSpPr/>
          <p:nvPr/>
        </p:nvSpPr>
        <p:spPr>
          <a:xfrm>
            <a:off x="-1052640" y="2466720"/>
            <a:ext cx="8823960" cy="732600"/>
          </a:xfrm>
          <a:prstGeom prst="rect">
            <a:avLst/>
          </a:prstGeom>
          <a:noFill/>
          <a:ln w="0">
            <a:noFill/>
          </a:ln>
        </p:spPr>
        <p:style>
          <a:lnRef idx="0"/>
          <a:fillRef idx="0"/>
          <a:effectRef idx="0"/>
          <a:fontRef idx="minor"/>
        </p:style>
        <p:txBody>
          <a:bodyPr lIns="90000" rIns="90000" tIns="45000" bIns="45000">
            <a:noAutofit/>
          </a:bodyPr>
          <a:p>
            <a:pPr algn="ctr">
              <a:lnSpc>
                <a:spcPct val="100000"/>
              </a:lnSpc>
              <a:spcBef>
                <a:spcPts val="1001"/>
              </a:spcBef>
              <a:tabLst>
                <a:tab algn="l" pos="0"/>
              </a:tabLst>
            </a:pPr>
            <a:r>
              <a:rPr b="1" lang="en-IN" sz="2800" spc="-1" strike="noStrike" cap="all">
                <a:solidFill>
                  <a:srgbClr val="ffffff"/>
                </a:solidFill>
                <a:latin typeface="Times New Roman"/>
                <a:ea typeface="DejaVu Sans"/>
              </a:rPr>
              <a:t>ONLINE </a:t>
            </a:r>
            <a:endParaRPr b="0" lang="en-US" sz="2800" spc="-1" strike="noStrike">
              <a:latin typeface="Arial"/>
            </a:endParaRPr>
          </a:p>
          <a:p>
            <a:pPr algn="ctr">
              <a:lnSpc>
                <a:spcPct val="100000"/>
              </a:lnSpc>
              <a:spcBef>
                <a:spcPts val="1001"/>
              </a:spcBef>
              <a:tabLst>
                <a:tab algn="l" pos="0"/>
              </a:tabLst>
            </a:pP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REAL-ESTATE </a:t>
            </a:r>
            <a:endParaRPr b="0" lang="en-US" sz="2800" spc="-1" strike="noStrike">
              <a:latin typeface="Arial"/>
            </a:endParaRPr>
          </a:p>
          <a:p>
            <a:pPr algn="ctr">
              <a:lnSpc>
                <a:spcPct val="100000"/>
              </a:lnSpc>
              <a:spcBef>
                <a:spcPts val="1001"/>
              </a:spcBef>
              <a:tabLst>
                <a:tab algn="l" pos="0"/>
              </a:tabLst>
            </a:pP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MANAGEMENT </a:t>
            </a:r>
            <a:endParaRPr b="0" lang="en-US" sz="2800" spc="-1" strike="noStrike">
              <a:latin typeface="Arial"/>
            </a:endParaRPr>
          </a:p>
          <a:p>
            <a:pPr algn="ctr">
              <a:lnSpc>
                <a:spcPct val="100000"/>
              </a:lnSpc>
              <a:spcBef>
                <a:spcPts val="1001"/>
              </a:spcBef>
              <a:tabLst>
                <a:tab algn="l" pos="0"/>
              </a:tabLst>
            </a:pP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 </a:t>
            </a:r>
            <a:r>
              <a:rPr b="1" lang="en-IN" sz="2800" spc="-1" strike="noStrike" cap="all">
                <a:solidFill>
                  <a:srgbClr val="ffffff"/>
                </a:solidFill>
                <a:latin typeface="Times New Roman"/>
                <a:ea typeface="DejaVu Sans"/>
              </a:rPr>
              <a:t>SYSTEM</a:t>
            </a:r>
            <a:endParaRPr b="0" lang="en-US" sz="2800" spc="-1" strike="noStrike">
              <a:latin typeface="Arial"/>
            </a:endParaRPr>
          </a:p>
        </p:txBody>
      </p:sp>
      <p:sp>
        <p:nvSpPr>
          <p:cNvPr id="133" name="TextBox 94"/>
          <p:cNvSpPr/>
          <p:nvPr/>
        </p:nvSpPr>
        <p:spPr>
          <a:xfrm>
            <a:off x="6417720" y="3539520"/>
            <a:ext cx="243360" cy="345240"/>
          </a:xfrm>
          <a:prstGeom prst="rect">
            <a:avLst/>
          </a:prstGeom>
          <a:noFill/>
          <a:ln w="0">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Arial"/>
                <a:ea typeface="DejaVu Sans"/>
              </a:rPr>
              <a:t> </a:t>
            </a:r>
            <a:endParaRPr b="0" lang="en-US" sz="1800" spc="-1" strike="noStrike">
              <a:latin typeface="Arial"/>
            </a:endParaRPr>
          </a:p>
        </p:txBody>
      </p:sp>
      <p:sp>
        <p:nvSpPr>
          <p:cNvPr id="134" name="TextBox 95"/>
          <p:cNvSpPr/>
          <p:nvPr/>
        </p:nvSpPr>
        <p:spPr>
          <a:xfrm>
            <a:off x="5577480" y="3394800"/>
            <a:ext cx="243360" cy="345240"/>
          </a:xfrm>
          <a:prstGeom prst="rect">
            <a:avLst/>
          </a:prstGeom>
          <a:noFill/>
          <a:ln w="0">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Arial"/>
                <a:ea typeface="DejaVu Sans"/>
              </a:rPr>
              <a:t> </a:t>
            </a:r>
            <a:endParaRPr b="0" lang="en-US" sz="1800" spc="-1" strike="noStrike">
              <a:latin typeface="Arial"/>
            </a:endParaRPr>
          </a:p>
        </p:txBody>
      </p:sp>
      <p:pic>
        <p:nvPicPr>
          <p:cNvPr id="135" name="Picture 96" descr=""/>
          <p:cNvPicPr/>
          <p:nvPr/>
        </p:nvPicPr>
        <p:blipFill>
          <a:blip r:embed="rId1"/>
          <a:stretch/>
        </p:blipFill>
        <p:spPr>
          <a:xfrm>
            <a:off x="1143000" y="4114800"/>
            <a:ext cx="3427920" cy="1572120"/>
          </a:xfrm>
          <a:prstGeom prst="rect">
            <a:avLst/>
          </a:prstGeom>
          <a:ln w="0">
            <a:noFill/>
          </a:ln>
          <a:effectLst>
            <a:outerShdw dir="2700000" dist="102841">
              <a:srgbClr val="b2b2b2"/>
            </a:outerShdw>
          </a:effectLst>
        </p:spPr>
      </p:pic>
      <p:sp>
        <p:nvSpPr>
          <p:cNvPr id="136" name="TextBox 97"/>
          <p:cNvSpPr/>
          <p:nvPr/>
        </p:nvSpPr>
        <p:spPr>
          <a:xfrm>
            <a:off x="8421120" y="5257800"/>
            <a:ext cx="2524680" cy="732600"/>
          </a:xfrm>
          <a:prstGeom prst="rect">
            <a:avLst/>
          </a:prstGeom>
          <a:noFill/>
          <a:ln w="0">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ffffff"/>
                </a:solidFill>
                <a:latin typeface="Arial Black"/>
                <a:ea typeface="DejaVu Sans"/>
              </a:rPr>
              <a:t>- Project By </a:t>
            </a:r>
            <a:endParaRPr b="0" lang="en-US" sz="1800" spc="-1" strike="noStrike">
              <a:latin typeface="Arial"/>
            </a:endParaRPr>
          </a:p>
          <a:p>
            <a:pPr>
              <a:lnSpc>
                <a:spcPct val="100000"/>
              </a:lnSpc>
            </a:pPr>
            <a:r>
              <a:rPr b="0" lang="en-US" sz="1800" spc="-1" strike="noStrike">
                <a:solidFill>
                  <a:srgbClr val="ffffff"/>
                </a:solidFill>
                <a:latin typeface="Arial Black"/>
                <a:ea typeface="DejaVu Sans"/>
              </a:rPr>
              <a:t> </a:t>
            </a:r>
            <a:r>
              <a:rPr b="0" lang="en-US" sz="1800" spc="-1" strike="noStrike">
                <a:solidFill>
                  <a:srgbClr val="ffffff"/>
                </a:solidFill>
                <a:latin typeface="Arial Black"/>
                <a:ea typeface="DejaVu Sans"/>
              </a:rPr>
              <a:t>Group A Batch-99</a:t>
            </a:r>
            <a:endParaRPr b="0" lang="en-US" sz="1800" spc="-1" strike="noStrike">
              <a:latin typeface="Arial"/>
            </a:endParaRPr>
          </a:p>
        </p:txBody>
      </p:sp>
      <p:pic>
        <p:nvPicPr>
          <p:cNvPr id="137" name="Picture 3_0" descr=""/>
          <p:cNvPicPr/>
          <p:nvPr/>
        </p:nvPicPr>
        <p:blipFill>
          <a:blip r:embed="rId2"/>
          <a:stretch/>
        </p:blipFill>
        <p:spPr>
          <a:xfrm>
            <a:off x="9054720" y="2057400"/>
            <a:ext cx="1917000" cy="19170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6" name="Picture 4" descr=""/>
          <p:cNvPicPr/>
          <p:nvPr/>
        </p:nvPicPr>
        <p:blipFill>
          <a:blip r:embed="rId1"/>
          <a:stretch/>
        </p:blipFill>
        <p:spPr>
          <a:xfrm>
            <a:off x="2236680" y="400320"/>
            <a:ext cx="6315120" cy="3242520"/>
          </a:xfrm>
          <a:prstGeom prst="rect">
            <a:avLst/>
          </a:prstGeom>
          <a:ln w="0">
            <a:noFill/>
          </a:ln>
        </p:spPr>
      </p:pic>
      <p:pic>
        <p:nvPicPr>
          <p:cNvPr id="167" name="Picture 6" descr=""/>
          <p:cNvPicPr/>
          <p:nvPr/>
        </p:nvPicPr>
        <p:blipFill>
          <a:blip r:embed="rId2"/>
          <a:stretch/>
        </p:blipFill>
        <p:spPr>
          <a:xfrm>
            <a:off x="2236680" y="3971880"/>
            <a:ext cx="6315120" cy="2484360"/>
          </a:xfrm>
          <a:prstGeom prst="rect">
            <a:avLst/>
          </a:prstGeom>
          <a:ln w="0">
            <a:noFill/>
          </a:ln>
        </p:spPr>
      </p:pic>
      <p:pic>
        <p:nvPicPr>
          <p:cNvPr id="168" name="Picture 5" descr=""/>
          <p:cNvPicPr/>
          <p:nvPr/>
        </p:nvPicPr>
        <p:blipFill>
          <a:blip r:embed="rId3"/>
          <a:stretch/>
        </p:blipFill>
        <p:spPr>
          <a:xfrm>
            <a:off x="10448640" y="493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9" name="Picture 4" descr=""/>
          <p:cNvPicPr/>
          <p:nvPr/>
        </p:nvPicPr>
        <p:blipFill>
          <a:blip r:embed="rId1"/>
          <a:stretch/>
        </p:blipFill>
        <p:spPr>
          <a:xfrm>
            <a:off x="1378800" y="443160"/>
            <a:ext cx="8087400" cy="2984400"/>
          </a:xfrm>
          <a:prstGeom prst="rect">
            <a:avLst/>
          </a:prstGeom>
          <a:ln w="0">
            <a:noFill/>
          </a:ln>
        </p:spPr>
      </p:pic>
      <p:pic>
        <p:nvPicPr>
          <p:cNvPr id="170" name="Picture 2" descr=""/>
          <p:cNvPicPr/>
          <p:nvPr/>
        </p:nvPicPr>
        <p:blipFill>
          <a:blip r:embed="rId2"/>
          <a:stretch/>
        </p:blipFill>
        <p:spPr>
          <a:xfrm>
            <a:off x="1455480" y="3671280"/>
            <a:ext cx="8087400" cy="2742120"/>
          </a:xfrm>
          <a:prstGeom prst="rect">
            <a:avLst/>
          </a:prstGeom>
          <a:ln w="0">
            <a:noFill/>
          </a:ln>
        </p:spPr>
      </p:pic>
      <p:pic>
        <p:nvPicPr>
          <p:cNvPr id="171" name="Picture 6" descr=""/>
          <p:cNvPicPr/>
          <p:nvPr/>
        </p:nvPicPr>
        <p:blipFill>
          <a:blip r:embed="rId3"/>
          <a:stretch/>
        </p:blipFill>
        <p:spPr>
          <a:xfrm>
            <a:off x="10448640" y="493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Title 1"/>
          <p:cNvSpPr/>
          <p:nvPr/>
        </p:nvSpPr>
        <p:spPr>
          <a:xfrm>
            <a:off x="2799360" y="2067840"/>
            <a:ext cx="5667840" cy="1517760"/>
          </a:xfrm>
          <a:prstGeom prst="rect">
            <a:avLst/>
          </a:prstGeom>
          <a:noFill/>
          <a:ln w="0">
            <a:noFill/>
          </a:ln>
        </p:spPr>
        <p:style>
          <a:lnRef idx="0"/>
          <a:fillRef idx="0"/>
          <a:effectRef idx="0"/>
          <a:fontRef idx="minor"/>
        </p:style>
        <p:txBody>
          <a:bodyPr lIns="0" rIns="0" tIns="0" bIns="0" anchor="ctr">
            <a:noAutofit/>
          </a:bodyPr>
          <a:p>
            <a:pPr>
              <a:lnSpc>
                <a:spcPct val="90000"/>
              </a:lnSpc>
            </a:pPr>
            <a:r>
              <a:rPr b="0" lang="en-US" sz="3000" spc="-1" strike="noStrike">
                <a:solidFill>
                  <a:srgbClr val="ffffff"/>
                </a:solidFill>
                <a:latin typeface="Times New Roman"/>
                <a:ea typeface="DejaVu Sans"/>
              </a:rPr>
              <a:t>     </a:t>
            </a:r>
            <a:r>
              <a:rPr b="0" lang="en-US" sz="3000" spc="-1" strike="noStrike">
                <a:solidFill>
                  <a:srgbClr val="ffffff"/>
                </a:solidFill>
                <a:latin typeface="Times New Roman"/>
                <a:ea typeface="DejaVu Sans"/>
              </a:rPr>
              <a:t>Working Model</a:t>
            </a:r>
            <a:endParaRPr b="0" lang="en-US" sz="3000" spc="-1" strike="noStrike">
              <a:latin typeface="Arial"/>
            </a:endParaRPr>
          </a:p>
        </p:txBody>
      </p:sp>
      <p:pic>
        <p:nvPicPr>
          <p:cNvPr id="173" name="Picture 3" descr=""/>
          <p:cNvPicPr/>
          <p:nvPr/>
        </p:nvPicPr>
        <p:blipFill>
          <a:blip r:embed="rId1"/>
          <a:stretch/>
        </p:blipFill>
        <p:spPr>
          <a:xfrm>
            <a:off x="10321920" y="460044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ontent Placeholder 2"/>
          <p:cNvSpPr/>
          <p:nvPr/>
        </p:nvSpPr>
        <p:spPr>
          <a:xfrm>
            <a:off x="2959200" y="914400"/>
            <a:ext cx="5256720" cy="1141920"/>
          </a:xfrm>
          <a:prstGeom prst="rect">
            <a:avLst/>
          </a:prstGeom>
          <a:noFill/>
          <a:ln w="0">
            <a:noFill/>
          </a:ln>
        </p:spPr>
        <p:style>
          <a:lnRef idx="0"/>
          <a:fillRef idx="0"/>
          <a:effectRef idx="0"/>
          <a:fontRef idx="minor"/>
        </p:style>
        <p:txBody>
          <a:bodyPr lIns="90000" rIns="90000" tIns="45000" bIns="45000">
            <a:noAutofit/>
          </a:bodyPr>
          <a:p>
            <a:pPr>
              <a:lnSpc>
                <a:spcPct val="100000"/>
              </a:lnSpc>
              <a:spcBef>
                <a:spcPts val="1001"/>
              </a:spcBef>
              <a:tabLst>
                <a:tab algn="l" pos="0"/>
              </a:tabLst>
            </a:pPr>
            <a:endParaRPr b="0" lang="en-US" sz="1800" spc="-1" strike="noStrike">
              <a:latin typeface="Arial"/>
            </a:endParaRPr>
          </a:p>
          <a:p>
            <a:pPr>
              <a:lnSpc>
                <a:spcPct val="100000"/>
              </a:lnSpc>
              <a:spcBef>
                <a:spcPts val="1001"/>
              </a:spcBef>
              <a:tabLst>
                <a:tab algn="l" pos="0"/>
              </a:tabLst>
            </a:pPr>
            <a:endParaRPr b="0" lang="en-US" sz="1800" spc="-1" strike="noStrike">
              <a:latin typeface="Arial"/>
            </a:endParaRPr>
          </a:p>
          <a:p>
            <a:pPr>
              <a:lnSpc>
                <a:spcPct val="100000"/>
              </a:lnSpc>
              <a:spcBef>
                <a:spcPts val="1001"/>
              </a:spcBef>
              <a:tabLst>
                <a:tab algn="l" pos="0"/>
              </a:tabLst>
            </a:pPr>
            <a:endParaRPr b="0" lang="en-US" sz="1800" spc="-1" strike="noStrike">
              <a:latin typeface="Arial"/>
            </a:endParaRPr>
          </a:p>
          <a:p>
            <a:pPr>
              <a:lnSpc>
                <a:spcPct val="100000"/>
              </a:lnSpc>
              <a:spcBef>
                <a:spcPts val="1001"/>
              </a:spcBef>
              <a:tabLst>
                <a:tab algn="l" pos="0"/>
              </a:tabLst>
            </a:pPr>
            <a:endParaRPr b="0" lang="en-US" sz="1800" spc="-1" strike="noStrike">
              <a:latin typeface="Arial"/>
            </a:endParaRPr>
          </a:p>
          <a:p>
            <a:pPr algn="ctr">
              <a:lnSpc>
                <a:spcPct val="100000"/>
              </a:lnSpc>
              <a:spcBef>
                <a:spcPts val="1001"/>
              </a:spcBef>
              <a:tabLst>
                <a:tab algn="l" pos="0"/>
              </a:tabLst>
            </a:pPr>
            <a:endParaRPr b="0" lang="en-US" sz="1800" spc="-1" strike="noStrike">
              <a:latin typeface="Arial"/>
            </a:endParaRPr>
          </a:p>
          <a:p>
            <a:pPr algn="ctr">
              <a:lnSpc>
                <a:spcPct val="100000"/>
              </a:lnSpc>
              <a:spcBef>
                <a:spcPts val="1001"/>
              </a:spcBef>
              <a:tabLst>
                <a:tab algn="l" pos="0"/>
              </a:tabLst>
            </a:pPr>
            <a:r>
              <a:rPr b="0" lang="en-IN" sz="3200" spc="-1" strike="noStrike">
                <a:solidFill>
                  <a:srgbClr val="ffffff"/>
                </a:solidFill>
                <a:latin typeface="Times New Roman"/>
                <a:ea typeface="DejaVu Sans"/>
              </a:rPr>
              <a:t>THANK YOU</a:t>
            </a:r>
            <a:endParaRPr b="0" lang="en-US" sz="3200" spc="-1" strike="noStrike">
              <a:latin typeface="Arial"/>
            </a:endParaRPr>
          </a:p>
        </p:txBody>
      </p:sp>
      <p:pic>
        <p:nvPicPr>
          <p:cNvPr id="175" name="Picture 4_0" descr=""/>
          <p:cNvPicPr/>
          <p:nvPr/>
        </p:nvPicPr>
        <p:blipFill>
          <a:blip r:embed="rId1"/>
          <a:stretch/>
        </p:blipFill>
        <p:spPr>
          <a:xfrm>
            <a:off x="9283320" y="228600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Title 1"/>
          <p:cNvSpPr/>
          <p:nvPr/>
        </p:nvSpPr>
        <p:spPr>
          <a:xfrm>
            <a:off x="838080" y="712800"/>
            <a:ext cx="10513800" cy="719640"/>
          </a:xfrm>
          <a:prstGeom prst="rect">
            <a:avLst/>
          </a:prstGeom>
          <a:noFill/>
          <a:ln w="0">
            <a:noFill/>
          </a:ln>
        </p:spPr>
        <p:style>
          <a:lnRef idx="0"/>
          <a:fillRef idx="0"/>
          <a:effectRef idx="0"/>
          <a:fontRef idx="minor"/>
        </p:style>
        <p:txBody>
          <a:bodyPr lIns="90000" rIns="90000" tIns="45000" bIns="45000">
            <a:normAutofit/>
          </a:bodyPr>
          <a:p>
            <a:pPr>
              <a:lnSpc>
                <a:spcPct val="100000"/>
              </a:lnSpc>
            </a:pPr>
            <a:r>
              <a:rPr b="1" lang="en-US" sz="2800" spc="-1" strike="noStrike">
                <a:solidFill>
                  <a:srgbClr val="ebebeb"/>
                </a:solidFill>
                <a:latin typeface="Times New Roman"/>
                <a:ea typeface="Microsoft YaHei"/>
              </a:rPr>
              <a:t>Team Members</a:t>
            </a:r>
            <a:endParaRPr b="0" lang="en-US" sz="2800" spc="-1" strike="noStrike">
              <a:latin typeface="Arial"/>
            </a:endParaRPr>
          </a:p>
        </p:txBody>
      </p:sp>
      <p:sp>
        <p:nvSpPr>
          <p:cNvPr id="139" name="Content Placeholder 2"/>
          <p:cNvSpPr/>
          <p:nvPr/>
        </p:nvSpPr>
        <p:spPr>
          <a:xfrm>
            <a:off x="2034000" y="1575360"/>
            <a:ext cx="6616440" cy="3908880"/>
          </a:xfrm>
          <a:prstGeom prst="rect">
            <a:avLst/>
          </a:prstGeom>
          <a:noFill/>
          <a:ln w="0">
            <a:noFill/>
          </a:ln>
        </p:spPr>
        <p:style>
          <a:lnRef idx="0"/>
          <a:fillRef idx="0"/>
          <a:effectRef idx="0"/>
          <a:fontRef idx="minor"/>
        </p:style>
        <p:txBody>
          <a:bodyPr lIns="90000" rIns="90000" tIns="45000" bIns="45000">
            <a:noAutofit/>
          </a:bodyPr>
          <a:p>
            <a:pPr marL="360">
              <a:lnSpc>
                <a:spcPct val="100000"/>
              </a:lnSpc>
              <a:spcBef>
                <a:spcPts val="1001"/>
              </a:spcBef>
            </a:pPr>
            <a:endParaRPr b="0" lang="en-US" sz="1800" spc="-1" strike="noStrike">
              <a:latin typeface="Arial"/>
            </a:endParaRPr>
          </a:p>
          <a:p>
            <a:pPr marL="343080" indent="-341280">
              <a:lnSpc>
                <a:spcPct val="100000"/>
              </a:lnSpc>
              <a:spcBef>
                <a:spcPts val="1001"/>
              </a:spcBef>
              <a:buClr>
                <a:srgbClr val="8ad0d6"/>
              </a:buClr>
              <a:buSzPct val="80000"/>
              <a:buFont typeface="Wingdings" charset="2"/>
              <a:buChar char=""/>
            </a:pPr>
            <a:r>
              <a:rPr b="0" lang="en-US" sz="2000" spc="-1" strike="noStrike">
                <a:solidFill>
                  <a:srgbClr val="ffffff"/>
                </a:solidFill>
                <a:latin typeface="Times New Roman"/>
                <a:ea typeface="DejaVu Sans"/>
              </a:rPr>
              <a:t>Arifa</a:t>
            </a:r>
            <a:endParaRPr b="0" lang="en-US" sz="2000" spc="-1" strike="noStrike">
              <a:latin typeface="Arial"/>
            </a:endParaRPr>
          </a:p>
          <a:p>
            <a:pPr marL="343080" indent="-341280">
              <a:lnSpc>
                <a:spcPct val="100000"/>
              </a:lnSpc>
              <a:spcBef>
                <a:spcPts val="1001"/>
              </a:spcBef>
              <a:buClr>
                <a:srgbClr val="8ad0d6"/>
              </a:buClr>
              <a:buSzPct val="80000"/>
              <a:buFont typeface="Wingdings" charset="2"/>
              <a:buChar char=""/>
            </a:pPr>
            <a:r>
              <a:rPr b="0" lang="en-US" sz="2000" spc="-1" strike="noStrike">
                <a:solidFill>
                  <a:srgbClr val="ffffff"/>
                </a:solidFill>
                <a:latin typeface="Times New Roman"/>
                <a:ea typeface="DejaVu Sans"/>
              </a:rPr>
              <a:t>Venu Chennamsetty</a:t>
            </a:r>
            <a:endParaRPr b="0" lang="en-US" sz="2000" spc="-1" strike="noStrike">
              <a:latin typeface="Arial"/>
            </a:endParaRPr>
          </a:p>
          <a:p>
            <a:pPr marL="343080" indent="-341280">
              <a:lnSpc>
                <a:spcPct val="100000"/>
              </a:lnSpc>
              <a:spcBef>
                <a:spcPts val="1001"/>
              </a:spcBef>
              <a:buClr>
                <a:srgbClr val="8ad0d6"/>
              </a:buClr>
              <a:buSzPct val="80000"/>
              <a:buFont typeface="Wingdings" charset="2"/>
              <a:buChar char=""/>
            </a:pPr>
            <a:r>
              <a:rPr b="0" lang="en-US" sz="2000" spc="-1" strike="noStrike">
                <a:solidFill>
                  <a:srgbClr val="ffffff"/>
                </a:solidFill>
                <a:latin typeface="Times New Roman"/>
                <a:ea typeface="DejaVu Sans"/>
              </a:rPr>
              <a:t>Deepak Muvvala</a:t>
            </a:r>
            <a:endParaRPr b="0" lang="en-US" sz="2000" spc="-1" strike="noStrike">
              <a:latin typeface="Arial"/>
            </a:endParaRPr>
          </a:p>
          <a:p>
            <a:pPr marL="343080" indent="-341280">
              <a:lnSpc>
                <a:spcPct val="100000"/>
              </a:lnSpc>
              <a:spcBef>
                <a:spcPts val="1001"/>
              </a:spcBef>
              <a:buClr>
                <a:srgbClr val="8ad0d6"/>
              </a:buClr>
              <a:buSzPct val="80000"/>
              <a:buFont typeface="Wingdings" charset="2"/>
              <a:buChar char=""/>
            </a:pPr>
            <a:r>
              <a:rPr b="0" lang="en-US" sz="2000" spc="-1" strike="noStrike">
                <a:solidFill>
                  <a:srgbClr val="ffffff"/>
                </a:solidFill>
                <a:latin typeface="Times New Roman"/>
                <a:ea typeface="DejaVu Sans"/>
              </a:rPr>
              <a:t>Prajwal A C</a:t>
            </a:r>
            <a:endParaRPr b="0" lang="en-US" sz="2000" spc="-1" strike="noStrike">
              <a:latin typeface="Arial"/>
            </a:endParaRPr>
          </a:p>
          <a:p>
            <a:pPr marL="343080" indent="-341280">
              <a:lnSpc>
                <a:spcPct val="100000"/>
              </a:lnSpc>
              <a:spcBef>
                <a:spcPts val="1001"/>
              </a:spcBef>
              <a:buClr>
                <a:srgbClr val="8ad0d6"/>
              </a:buClr>
              <a:buSzPct val="80000"/>
              <a:buFont typeface="Wingdings" charset="2"/>
              <a:buChar char=""/>
            </a:pPr>
            <a:r>
              <a:rPr b="0" lang="en-US" sz="2000" spc="-1" strike="noStrike">
                <a:solidFill>
                  <a:srgbClr val="ffffff"/>
                </a:solidFill>
                <a:latin typeface="Times New Roman"/>
                <a:ea typeface="DejaVu Sans"/>
              </a:rPr>
              <a:t>Dilip S</a:t>
            </a:r>
            <a:endParaRPr b="0" lang="en-US" sz="2000" spc="-1" strike="noStrike">
              <a:latin typeface="Arial"/>
            </a:endParaRPr>
          </a:p>
        </p:txBody>
      </p:sp>
      <p:pic>
        <p:nvPicPr>
          <p:cNvPr id="140" name="Picture 4" descr=""/>
          <p:cNvPicPr/>
          <p:nvPr/>
        </p:nvPicPr>
        <p:blipFill>
          <a:blip r:embed="rId1"/>
          <a:stretch/>
        </p:blipFill>
        <p:spPr>
          <a:xfrm>
            <a:off x="10448640" y="493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Title 1"/>
          <p:cNvSpPr/>
          <p:nvPr/>
        </p:nvSpPr>
        <p:spPr>
          <a:xfrm>
            <a:off x="413640" y="537120"/>
            <a:ext cx="6279840" cy="664920"/>
          </a:xfrm>
          <a:prstGeom prst="rect">
            <a:avLst/>
          </a:prstGeom>
          <a:noFill/>
          <a:ln w="0">
            <a:noFill/>
          </a:ln>
        </p:spPr>
        <p:style>
          <a:lnRef idx="0"/>
          <a:fillRef idx="0"/>
          <a:effectRef idx="0"/>
          <a:fontRef idx="minor"/>
        </p:style>
        <p:txBody>
          <a:bodyPr lIns="90000" rIns="90000" tIns="45000" bIns="45000" anchor="b">
            <a:normAutofit/>
          </a:bodyPr>
          <a:p>
            <a:pPr>
              <a:lnSpc>
                <a:spcPct val="100000"/>
              </a:lnSpc>
            </a:pPr>
            <a:r>
              <a:rPr b="1" lang="en-US" sz="2800" spc="-1" strike="noStrike">
                <a:solidFill>
                  <a:srgbClr val="ebebeb"/>
                </a:solidFill>
                <a:latin typeface="Times New Roman"/>
                <a:ea typeface="DejaVu Sans"/>
              </a:rPr>
              <a:t>Problem Statement </a:t>
            </a:r>
            <a:endParaRPr b="0" lang="en-US" sz="2800" spc="-1" strike="noStrike">
              <a:latin typeface="Arial"/>
            </a:endParaRPr>
          </a:p>
        </p:txBody>
      </p:sp>
      <p:sp>
        <p:nvSpPr>
          <p:cNvPr id="142" name="Subtitle 2"/>
          <p:cNvSpPr/>
          <p:nvPr/>
        </p:nvSpPr>
        <p:spPr>
          <a:xfrm>
            <a:off x="413640" y="1646280"/>
            <a:ext cx="10869480" cy="3290400"/>
          </a:xfrm>
          <a:prstGeom prst="rect">
            <a:avLst/>
          </a:prstGeom>
          <a:noFill/>
          <a:ln w="0">
            <a:noFill/>
          </a:ln>
        </p:spPr>
        <p:style>
          <a:lnRef idx="0"/>
          <a:fillRef idx="0"/>
          <a:effectRef idx="0"/>
          <a:fontRef idx="minor"/>
        </p:style>
        <p:txBody>
          <a:bodyPr lIns="90000" rIns="90000" tIns="45000" bIns="45000">
            <a:noAutofit/>
          </a:bodyPr>
          <a:p>
            <a:pPr>
              <a:lnSpc>
                <a:spcPct val="150000"/>
              </a:lnSpc>
              <a:spcBef>
                <a:spcPts val="1001"/>
              </a:spcBef>
              <a:tabLst>
                <a:tab algn="l" pos="0"/>
              </a:tabLst>
            </a:pPr>
            <a:r>
              <a:rPr b="0" lang="en-US" sz="2000" spc="-1" strike="noStrike">
                <a:solidFill>
                  <a:srgbClr val="ffffff"/>
                </a:solidFill>
                <a:latin typeface="Times New Roman"/>
                <a:ea typeface="DejaVu Sans"/>
              </a:rPr>
              <a:t>                   </a:t>
            </a:r>
            <a:r>
              <a:rPr b="0" lang="en-US" sz="2000" spc="-1" strike="noStrike">
                <a:solidFill>
                  <a:srgbClr val="ffffff"/>
                </a:solidFill>
                <a:latin typeface="Times New Roman"/>
                <a:ea typeface="DejaVu Sans"/>
              </a:rPr>
              <a:t>Finding properly built and authentic real estate houses which are already well and fully furnished is quite tiresome and difficult most real estate business only build one house or apartment for advertisement then use that one building to convince people to buy house or building that are not even built hence the need of change , this software is to act as a easy way for investors to identify building or apartments that they need hence to avoid instances where one buys a building or apartment which is not built</a:t>
            </a:r>
            <a:r>
              <a:rPr b="0" lang="en-US" sz="2000" spc="-1" strike="noStrike" cap="all">
                <a:solidFill>
                  <a:srgbClr val="242424"/>
                </a:solidFill>
                <a:latin typeface="Times New Roman"/>
                <a:ea typeface="DejaVu Sans"/>
              </a:rPr>
              <a:t>.</a:t>
            </a:r>
            <a:endParaRPr b="0" lang="en-US" sz="2000" spc="-1" strike="noStrike">
              <a:latin typeface="Arial"/>
            </a:endParaRPr>
          </a:p>
          <a:p>
            <a:pPr algn="just">
              <a:lnSpc>
                <a:spcPct val="150000"/>
              </a:lnSpc>
              <a:spcBef>
                <a:spcPts val="1001"/>
              </a:spcBef>
              <a:tabLst>
                <a:tab algn="l" pos="0"/>
              </a:tabLst>
            </a:pPr>
            <a:endParaRPr b="0" lang="en-US" sz="2000" spc="-1" strike="noStrike">
              <a:latin typeface="Arial"/>
            </a:endParaRPr>
          </a:p>
        </p:txBody>
      </p:sp>
      <p:pic>
        <p:nvPicPr>
          <p:cNvPr id="143" name="Picture 103" descr=""/>
          <p:cNvPicPr/>
          <p:nvPr/>
        </p:nvPicPr>
        <p:blipFill>
          <a:blip r:embed="rId1"/>
          <a:stretch/>
        </p:blipFill>
        <p:spPr>
          <a:xfrm>
            <a:off x="10448640" y="493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Title 1"/>
          <p:cNvSpPr/>
          <p:nvPr/>
        </p:nvSpPr>
        <p:spPr>
          <a:xfrm>
            <a:off x="464400" y="497880"/>
            <a:ext cx="9298080" cy="628920"/>
          </a:xfrm>
          <a:prstGeom prst="rect">
            <a:avLst/>
          </a:prstGeom>
          <a:noFill/>
          <a:ln w="0">
            <a:noFill/>
          </a:ln>
        </p:spPr>
        <p:style>
          <a:lnRef idx="0"/>
          <a:fillRef idx="0"/>
          <a:effectRef idx="0"/>
          <a:fontRef idx="minor"/>
        </p:style>
        <p:txBody>
          <a:bodyPr lIns="0" rIns="0" tIns="0" bIns="0" anchor="ctr">
            <a:noAutofit/>
          </a:bodyPr>
          <a:p>
            <a:pPr>
              <a:lnSpc>
                <a:spcPct val="90000"/>
              </a:lnSpc>
            </a:pPr>
            <a:r>
              <a:rPr b="1" lang="en-US" sz="2800" spc="-1" strike="noStrike">
                <a:solidFill>
                  <a:srgbClr val="ffffff"/>
                </a:solidFill>
                <a:latin typeface="Times New Roman"/>
                <a:ea typeface="DejaVu Sans"/>
              </a:rPr>
              <a:t>Description</a:t>
            </a:r>
            <a:endParaRPr b="0" lang="en-US" sz="2800" spc="-1" strike="noStrike">
              <a:latin typeface="Arial"/>
            </a:endParaRPr>
          </a:p>
        </p:txBody>
      </p:sp>
      <p:sp>
        <p:nvSpPr>
          <p:cNvPr id="145" name="Subtitle 2"/>
          <p:cNvSpPr/>
          <p:nvPr/>
        </p:nvSpPr>
        <p:spPr>
          <a:xfrm>
            <a:off x="464400" y="1128240"/>
            <a:ext cx="10338480" cy="4700160"/>
          </a:xfrm>
          <a:prstGeom prst="rect">
            <a:avLst/>
          </a:prstGeom>
          <a:noFill/>
          <a:ln w="0">
            <a:noFill/>
          </a:ln>
        </p:spPr>
        <p:style>
          <a:lnRef idx="0"/>
          <a:fillRef idx="0"/>
          <a:effectRef idx="0"/>
          <a:fontRef idx="minor"/>
        </p:style>
        <p:txBody>
          <a:bodyPr lIns="0" rIns="0" tIns="0" bIns="0" anchor="ctr">
            <a:noAutofit/>
          </a:bodyPr>
          <a:p>
            <a:pPr marL="228600" indent="-227160" algn="just">
              <a:lnSpc>
                <a:spcPct val="150000"/>
              </a:lnSpc>
              <a:spcBef>
                <a:spcPts val="1001"/>
              </a:spcBef>
              <a:buClr>
                <a:srgbClr val="ffffff"/>
              </a:buClr>
              <a:buFont typeface="Wingdings" charset="2"/>
              <a:buChar char=""/>
            </a:pPr>
            <a:r>
              <a:rPr b="0" lang="en-IN" sz="2000" spc="-1" strike="noStrike">
                <a:solidFill>
                  <a:srgbClr val="ffffff"/>
                </a:solidFill>
                <a:latin typeface="Times New Roman"/>
                <a:ea typeface="Calibri"/>
              </a:rPr>
              <a:t> </a:t>
            </a:r>
            <a:r>
              <a:rPr b="0" lang="en-IN" sz="2000" spc="-1" strike="noStrike">
                <a:solidFill>
                  <a:srgbClr val="ffffff"/>
                </a:solidFill>
                <a:latin typeface="Times New Roman"/>
                <a:ea typeface="Calibri"/>
              </a:rPr>
              <a:t>Real estate agencies duties include, to give the property on rent or else to sell the property,properties like building, retail sites, flats, houses, bungalows etc. many people search for property for many purposes like residence, offices, etc. </a:t>
            </a:r>
            <a:endParaRPr b="0" lang="en-US" sz="2000" spc="-1" strike="noStrike">
              <a:latin typeface="Arial"/>
            </a:endParaRPr>
          </a:p>
          <a:p>
            <a:pPr marL="285840" indent="-284400" algn="just">
              <a:lnSpc>
                <a:spcPct val="150000"/>
              </a:lnSpc>
              <a:spcBef>
                <a:spcPts val="1001"/>
              </a:spcBef>
              <a:buClr>
                <a:srgbClr val="ffffff"/>
              </a:buClr>
              <a:buFont typeface="Wingdings" charset="2"/>
              <a:buChar char=""/>
            </a:pPr>
            <a:r>
              <a:rPr b="0" lang="en-IN" sz="2000" spc="-1" strike="noStrike">
                <a:solidFill>
                  <a:srgbClr val="ffffff"/>
                </a:solidFill>
                <a:latin typeface="Times New Roman"/>
                <a:ea typeface="Calibri"/>
              </a:rPr>
              <a:t>The manual real estate agency follows a real estate is a type of business for selling, buying, renting land, buildings and offices, lengthy and hectic process, people need to meet the agent in person, for checking the property details and also needs to visit the location. it takes long time to look for the desired location and desired type of property. </a:t>
            </a:r>
            <a:endParaRPr b="0" lang="en-US" sz="2000" spc="-1" strike="noStrike">
              <a:latin typeface="Arial"/>
            </a:endParaRPr>
          </a:p>
          <a:p>
            <a:pPr>
              <a:lnSpc>
                <a:spcPct val="90000"/>
              </a:lnSpc>
              <a:spcBef>
                <a:spcPts val="1001"/>
              </a:spcBef>
              <a:tabLst>
                <a:tab algn="l" pos="0"/>
              </a:tabLst>
            </a:pPr>
            <a:endParaRPr b="0" lang="en-US" sz="2000" spc="-1" strike="noStrike">
              <a:latin typeface="Arial"/>
            </a:endParaRPr>
          </a:p>
        </p:txBody>
      </p:sp>
      <p:pic>
        <p:nvPicPr>
          <p:cNvPr id="146" name="Picture 4" descr=""/>
          <p:cNvPicPr/>
          <p:nvPr/>
        </p:nvPicPr>
        <p:blipFill>
          <a:blip r:embed="rId1"/>
          <a:stretch/>
        </p:blipFill>
        <p:spPr>
          <a:xfrm>
            <a:off x="10448640" y="493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Content Placeholder 2"/>
          <p:cNvSpPr/>
          <p:nvPr/>
        </p:nvSpPr>
        <p:spPr>
          <a:xfrm>
            <a:off x="648000" y="1325160"/>
            <a:ext cx="10894680" cy="4863240"/>
          </a:xfrm>
          <a:prstGeom prst="rect">
            <a:avLst/>
          </a:prstGeom>
          <a:noFill/>
          <a:ln w="0">
            <a:noFill/>
          </a:ln>
        </p:spPr>
        <p:style>
          <a:lnRef idx="0"/>
          <a:fillRef idx="0"/>
          <a:effectRef idx="0"/>
          <a:fontRef idx="minor"/>
        </p:style>
        <p:txBody>
          <a:bodyPr lIns="90000" rIns="90000" tIns="45000" bIns="45000">
            <a:noAutofit/>
          </a:bodyPr>
          <a:p>
            <a:pPr marL="343080" indent="-341280" algn="just">
              <a:lnSpc>
                <a:spcPct val="150000"/>
              </a:lnSpc>
              <a:spcBef>
                <a:spcPts val="1001"/>
              </a:spcBef>
              <a:buClr>
                <a:srgbClr val="8ad0d6"/>
              </a:buClr>
              <a:buSzPct val="80000"/>
              <a:buFont typeface="Wingdings" charset="2"/>
              <a:buChar char=""/>
            </a:pPr>
            <a:r>
              <a:rPr b="0" lang="en-IN" sz="2000" spc="-1" strike="noStrike">
                <a:solidFill>
                  <a:srgbClr val="ffffff"/>
                </a:solidFill>
                <a:latin typeface="Times New Roman"/>
                <a:ea typeface="Calibri"/>
              </a:rPr>
              <a:t>Thus, we are proposing a Real estate management system to overcome this difficulty. This online Property management system can help you to get best property by just sitting at home or anywhere with a few clicks of the property.</a:t>
            </a:r>
            <a:endParaRPr b="0" lang="en-US" sz="2000" spc="-1" strike="noStrike">
              <a:latin typeface="Arial"/>
            </a:endParaRPr>
          </a:p>
          <a:p>
            <a:pPr marL="343080" indent="-341280" algn="just">
              <a:lnSpc>
                <a:spcPct val="150000"/>
              </a:lnSpc>
              <a:spcBef>
                <a:spcPts val="1001"/>
              </a:spcBef>
              <a:buClr>
                <a:srgbClr val="8ad0d6"/>
              </a:buClr>
              <a:buSzPct val="80000"/>
              <a:buFont typeface="Wingdings" charset="2"/>
              <a:buChar char=""/>
            </a:pPr>
            <a:r>
              <a:rPr b="0" lang="en-IN" sz="2000" spc="-1" strike="noStrike">
                <a:solidFill>
                  <a:srgbClr val="ffffff"/>
                </a:solidFill>
                <a:latin typeface="Times New Roman"/>
                <a:ea typeface="Times New Roman"/>
              </a:rPr>
              <a:t>Online real-estate  management system mainly  includes of Two modules namely Admin and user. Admin can add the property details of buildings, homes, sites etc, and also can add the advertisements of the properties.</a:t>
            </a:r>
            <a:endParaRPr b="0" lang="en-US" sz="2000" spc="-1" strike="noStrike">
              <a:latin typeface="Arial"/>
            </a:endParaRPr>
          </a:p>
          <a:p>
            <a:pPr marL="343080" indent="-341280" algn="just">
              <a:lnSpc>
                <a:spcPct val="150000"/>
              </a:lnSpc>
              <a:spcBef>
                <a:spcPts val="1001"/>
              </a:spcBef>
              <a:buClr>
                <a:srgbClr val="8ad0d6"/>
              </a:buClr>
              <a:buSzPct val="80000"/>
              <a:buFont typeface="Wingdings" charset="2"/>
              <a:buChar char=""/>
            </a:pPr>
            <a:r>
              <a:rPr b="0" lang="en-IN" sz="2000" spc="-1" strike="noStrike">
                <a:solidFill>
                  <a:srgbClr val="ffffff"/>
                </a:solidFill>
                <a:latin typeface="Times New Roman"/>
                <a:ea typeface="Times New Roman"/>
              </a:rPr>
              <a:t>User can register and login to the website by using the credentials and can view the properties for rent or buying purpose. He/ she can mark the favourite properties and can also book appointment for visiting the viewed favourite places.</a:t>
            </a:r>
            <a:endParaRPr b="0" lang="en-US" sz="2000" spc="-1" strike="noStrike">
              <a:latin typeface="Arial"/>
            </a:endParaRPr>
          </a:p>
          <a:p>
            <a:pPr>
              <a:lnSpc>
                <a:spcPct val="100000"/>
              </a:lnSpc>
              <a:spcBef>
                <a:spcPts val="1001"/>
              </a:spcBef>
            </a:pPr>
            <a:endParaRPr b="0" lang="en-US" sz="2000" spc="-1" strike="noStrike">
              <a:latin typeface="Arial"/>
            </a:endParaRPr>
          </a:p>
        </p:txBody>
      </p:sp>
      <p:pic>
        <p:nvPicPr>
          <p:cNvPr id="148" name="Picture 3" descr=""/>
          <p:cNvPicPr/>
          <p:nvPr/>
        </p:nvPicPr>
        <p:blipFill>
          <a:blip r:embed="rId1"/>
          <a:stretch/>
        </p:blipFill>
        <p:spPr>
          <a:xfrm>
            <a:off x="10448640" y="511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Title 1"/>
          <p:cNvSpPr/>
          <p:nvPr/>
        </p:nvSpPr>
        <p:spPr>
          <a:xfrm>
            <a:off x="5372280" y="255960"/>
            <a:ext cx="4740840" cy="727200"/>
          </a:xfrm>
          <a:prstGeom prst="rect">
            <a:avLst/>
          </a:prstGeom>
          <a:noFill/>
          <a:ln w="0">
            <a:noFill/>
          </a:ln>
        </p:spPr>
        <p:style>
          <a:lnRef idx="0"/>
          <a:fillRef idx="0"/>
          <a:effectRef idx="0"/>
          <a:fontRef idx="minor"/>
        </p:style>
        <p:txBody>
          <a:bodyPr lIns="0" rIns="0" tIns="0" bIns="0" anchor="ctr">
            <a:noAutofit/>
          </a:bodyPr>
          <a:p>
            <a:pPr>
              <a:lnSpc>
                <a:spcPct val="90000"/>
              </a:lnSpc>
            </a:pPr>
            <a:r>
              <a:rPr b="1" lang="en-US" sz="2800" spc="-1" strike="noStrike">
                <a:solidFill>
                  <a:srgbClr val="ffffff"/>
                </a:solidFill>
                <a:latin typeface="Times New Roman"/>
                <a:ea typeface="DejaVu Sans"/>
              </a:rPr>
              <a:t>Hardware requirements</a:t>
            </a:r>
            <a:endParaRPr b="0" lang="en-US" sz="2800" spc="-1" strike="noStrike">
              <a:latin typeface="Arial"/>
            </a:endParaRPr>
          </a:p>
        </p:txBody>
      </p:sp>
      <p:sp>
        <p:nvSpPr>
          <p:cNvPr id="150" name="Subtitle 2"/>
          <p:cNvSpPr/>
          <p:nvPr/>
        </p:nvSpPr>
        <p:spPr>
          <a:xfrm>
            <a:off x="6040440" y="1640880"/>
            <a:ext cx="5936760" cy="1560240"/>
          </a:xfrm>
          <a:prstGeom prst="rect">
            <a:avLst/>
          </a:prstGeom>
          <a:noFill/>
          <a:ln w="0">
            <a:noFill/>
          </a:ln>
        </p:spPr>
        <p:style>
          <a:lnRef idx="0"/>
          <a:fillRef idx="0"/>
          <a:effectRef idx="0"/>
          <a:fontRef idx="minor"/>
        </p:style>
        <p:txBody>
          <a:bodyPr lIns="0" rIns="0" tIns="0" bIns="0" anchor="ctr">
            <a:noAutofit/>
          </a:bodyPr>
          <a:p>
            <a:pPr marL="228600" indent="-227160">
              <a:lnSpc>
                <a:spcPct val="107000"/>
              </a:lnSpc>
              <a:spcBef>
                <a:spcPts val="1001"/>
              </a:spcBef>
              <a:buClr>
                <a:srgbClr val="ffffff"/>
              </a:buClr>
              <a:buFont typeface="Wingdings" charset="2"/>
              <a:buChar char=""/>
            </a:pPr>
            <a:r>
              <a:rPr b="0" lang="en-IN" sz="2000" spc="-1" strike="noStrike">
                <a:solidFill>
                  <a:srgbClr val="ffffff"/>
                </a:solidFill>
                <a:latin typeface="Times New Roman"/>
                <a:ea typeface="Calibri"/>
              </a:rPr>
              <a:t>  </a:t>
            </a:r>
            <a:r>
              <a:rPr b="0" lang="en-IN" sz="2300" spc="-1" strike="noStrike">
                <a:solidFill>
                  <a:srgbClr val="ffffff"/>
                </a:solidFill>
                <a:latin typeface="Times New Roman"/>
                <a:ea typeface="Calibri"/>
              </a:rPr>
              <a:t>PROCESSOR: </a:t>
            </a:r>
            <a:r>
              <a:rPr b="0" lang="en-IN" sz="2000" spc="-1" strike="noStrike">
                <a:solidFill>
                  <a:srgbClr val="ffffff"/>
                </a:solidFill>
                <a:latin typeface="Times New Roman"/>
                <a:ea typeface="Calibri"/>
              </a:rPr>
              <a:t>Core-i3 or more</a:t>
            </a:r>
            <a:endParaRPr b="0" lang="en-US" sz="2000" spc="-1" strike="noStrike">
              <a:latin typeface="Arial"/>
            </a:endParaRPr>
          </a:p>
          <a:p>
            <a:pPr marL="343080" indent="-341640">
              <a:lnSpc>
                <a:spcPct val="107000"/>
              </a:lnSpc>
              <a:spcBef>
                <a:spcPts val="1001"/>
              </a:spcBef>
              <a:buClr>
                <a:srgbClr val="ffffff"/>
              </a:buClr>
              <a:buFont typeface="Wingdings" charset="2"/>
              <a:buChar char=""/>
            </a:pPr>
            <a:r>
              <a:rPr b="0" lang="en-IN" sz="2300" spc="-1" strike="noStrike">
                <a:solidFill>
                  <a:srgbClr val="ffffff"/>
                </a:solidFill>
                <a:latin typeface="Times New Roman"/>
                <a:ea typeface="Calibri"/>
              </a:rPr>
              <a:t>RAM</a:t>
            </a:r>
            <a:r>
              <a:rPr b="0" lang="en-IN" sz="2000" spc="-1" strike="noStrike">
                <a:solidFill>
                  <a:srgbClr val="ffffff"/>
                </a:solidFill>
                <a:latin typeface="Times New Roman"/>
                <a:ea typeface="Calibri"/>
              </a:rPr>
              <a:t>: 4Gb or Above</a:t>
            </a:r>
            <a:endParaRPr b="0" lang="en-US" sz="2000" spc="-1" strike="noStrike">
              <a:latin typeface="Arial"/>
            </a:endParaRPr>
          </a:p>
          <a:p>
            <a:pPr marL="343080" indent="-341640">
              <a:lnSpc>
                <a:spcPct val="107000"/>
              </a:lnSpc>
              <a:spcBef>
                <a:spcPts val="1001"/>
              </a:spcBef>
              <a:buClr>
                <a:srgbClr val="ffffff"/>
              </a:buClr>
              <a:buFont typeface="Wingdings" charset="2"/>
              <a:buChar char=""/>
            </a:pPr>
            <a:r>
              <a:rPr b="0" lang="en-IN" sz="2300" spc="-1" strike="noStrike">
                <a:solidFill>
                  <a:srgbClr val="ffffff"/>
                </a:solidFill>
                <a:latin typeface="Times New Roman"/>
                <a:ea typeface="Calibri"/>
              </a:rPr>
              <a:t>SSD</a:t>
            </a:r>
            <a:r>
              <a:rPr b="0" lang="en-IN" sz="2000" spc="-1" strike="noStrike">
                <a:solidFill>
                  <a:srgbClr val="ffffff"/>
                </a:solidFill>
                <a:latin typeface="Times New Roman"/>
                <a:ea typeface="Calibri"/>
              </a:rPr>
              <a:t>: 236Gb or more</a:t>
            </a:r>
            <a:endParaRPr b="0" lang="en-US" sz="2000" spc="-1" strike="noStrike">
              <a:latin typeface="Arial"/>
            </a:endParaRPr>
          </a:p>
          <a:p>
            <a:pPr marL="343080" indent="-341640">
              <a:lnSpc>
                <a:spcPct val="107000"/>
              </a:lnSpc>
              <a:spcBef>
                <a:spcPts val="1001"/>
              </a:spcBef>
              <a:buClr>
                <a:srgbClr val="ffffff"/>
              </a:buClr>
              <a:buFont typeface="Wingdings" charset="2"/>
              <a:buChar char=""/>
            </a:pPr>
            <a:r>
              <a:rPr b="0" lang="en-IN" sz="2300" spc="-1" strike="noStrike">
                <a:solidFill>
                  <a:srgbClr val="ffffff"/>
                </a:solidFill>
                <a:latin typeface="Times New Roman"/>
                <a:ea typeface="Calibri"/>
              </a:rPr>
              <a:t>SCREEN</a:t>
            </a:r>
            <a:r>
              <a:rPr b="0" lang="en-IN" sz="2000" spc="-1" strike="noStrike">
                <a:solidFill>
                  <a:srgbClr val="ffffff"/>
                </a:solidFill>
                <a:latin typeface="Times New Roman"/>
                <a:ea typeface="Calibri"/>
              </a:rPr>
              <a:t>: 1280x720</a:t>
            </a:r>
            <a:br/>
            <a:r>
              <a:rPr b="0" lang="en-IN" sz="1800" spc="-1" strike="noStrike">
                <a:solidFill>
                  <a:srgbClr val="000000"/>
                </a:solidFill>
                <a:latin typeface="Calibri"/>
                <a:ea typeface="Calibri"/>
              </a:rPr>
              <a:t> </a:t>
            </a:r>
            <a:endParaRPr b="0" lang="en-US" sz="1800" spc="-1" strike="noStrike">
              <a:latin typeface="Arial"/>
            </a:endParaRPr>
          </a:p>
          <a:p>
            <a:pPr>
              <a:lnSpc>
                <a:spcPct val="90000"/>
              </a:lnSpc>
              <a:spcBef>
                <a:spcPts val="1001"/>
              </a:spcBef>
            </a:pPr>
            <a:endParaRPr b="0" lang="en-US" sz="1800" spc="-1" strike="noStrike">
              <a:latin typeface="Arial"/>
            </a:endParaRPr>
          </a:p>
        </p:txBody>
      </p:sp>
      <p:sp>
        <p:nvSpPr>
          <p:cNvPr id="151" name="TextBox 4"/>
          <p:cNvSpPr/>
          <p:nvPr/>
        </p:nvSpPr>
        <p:spPr>
          <a:xfrm>
            <a:off x="518760" y="2658960"/>
            <a:ext cx="3839040" cy="516240"/>
          </a:xfrm>
          <a:prstGeom prst="rect">
            <a:avLst/>
          </a:prstGeom>
          <a:noFill/>
          <a:ln w="0">
            <a:noFill/>
          </a:ln>
        </p:spPr>
        <p:style>
          <a:lnRef idx="0"/>
          <a:fillRef idx="0"/>
          <a:effectRef idx="0"/>
          <a:fontRef idx="minor"/>
        </p:style>
        <p:txBody>
          <a:bodyPr lIns="90000" rIns="90000" tIns="45000" bIns="45000">
            <a:spAutoFit/>
          </a:bodyPr>
          <a:p>
            <a:pPr>
              <a:lnSpc>
                <a:spcPct val="100000"/>
              </a:lnSpc>
            </a:pPr>
            <a:r>
              <a:rPr b="1" lang="en-US" sz="2800" spc="-1" strike="noStrike">
                <a:solidFill>
                  <a:srgbClr val="ffffff"/>
                </a:solidFill>
                <a:latin typeface="Times New Roman"/>
                <a:ea typeface="DejaVu Sans"/>
              </a:rPr>
              <a:t>Software requirements</a:t>
            </a:r>
            <a:endParaRPr b="0" lang="en-US" sz="2800" spc="-1" strike="noStrike">
              <a:latin typeface="Arial"/>
            </a:endParaRPr>
          </a:p>
        </p:txBody>
      </p:sp>
      <p:sp>
        <p:nvSpPr>
          <p:cNvPr id="152" name="TextBox 5"/>
          <p:cNvSpPr/>
          <p:nvPr/>
        </p:nvSpPr>
        <p:spPr>
          <a:xfrm>
            <a:off x="1763640" y="3449160"/>
            <a:ext cx="5437440" cy="2358360"/>
          </a:xfrm>
          <a:prstGeom prst="rect">
            <a:avLst/>
          </a:prstGeom>
          <a:noFill/>
          <a:ln w="0">
            <a:noFill/>
          </a:ln>
        </p:spPr>
        <p:style>
          <a:lnRef idx="0"/>
          <a:fillRef idx="0"/>
          <a:effectRef idx="0"/>
          <a:fontRef idx="minor"/>
        </p:style>
        <p:txBody>
          <a:bodyPr lIns="90000" rIns="90000" tIns="45000" bIns="45000">
            <a:spAutoFit/>
          </a:bodyPr>
          <a:p>
            <a:pPr marL="343080" indent="-341640">
              <a:lnSpc>
                <a:spcPct val="107000"/>
              </a:lnSpc>
              <a:buClr>
                <a:srgbClr val="ffffff"/>
              </a:buClr>
              <a:buFont typeface="Wingdings" charset="2"/>
              <a:buChar char=""/>
            </a:pPr>
            <a:r>
              <a:rPr b="0" lang="en-IN" sz="2300" spc="-1" strike="noStrike">
                <a:solidFill>
                  <a:srgbClr val="ffffff"/>
                </a:solidFill>
                <a:latin typeface="Times New Roman"/>
                <a:ea typeface="Calibri"/>
              </a:rPr>
              <a:t>Operating System:Windows</a:t>
            </a:r>
            <a:endParaRPr b="0" lang="en-US" sz="2300" spc="-1" strike="noStrike">
              <a:latin typeface="Arial"/>
            </a:endParaRPr>
          </a:p>
          <a:p>
            <a:pPr marL="343080" indent="-341640">
              <a:lnSpc>
                <a:spcPct val="107000"/>
              </a:lnSpc>
              <a:buClr>
                <a:srgbClr val="ffffff"/>
              </a:buClr>
              <a:buFont typeface="Wingdings" charset="2"/>
              <a:buChar char=""/>
            </a:pPr>
            <a:r>
              <a:rPr b="0" lang="en-IN" sz="2300" spc="-1" strike="noStrike">
                <a:solidFill>
                  <a:srgbClr val="ffffff"/>
                </a:solidFill>
                <a:latin typeface="Times New Roman"/>
                <a:ea typeface="Calibri"/>
              </a:rPr>
              <a:t>Languages</a:t>
            </a:r>
            <a:r>
              <a:rPr b="0" lang="en-IN" sz="2000" spc="-1" strike="noStrike">
                <a:solidFill>
                  <a:srgbClr val="ffffff"/>
                </a:solidFill>
                <a:latin typeface="Times New Roman"/>
                <a:ea typeface="Calibri"/>
              </a:rPr>
              <a:t>: Java[JDBC,JSP,SERVELETS]</a:t>
            </a:r>
            <a:endParaRPr b="0" lang="en-US" sz="2000" spc="-1" strike="noStrike">
              <a:latin typeface="Arial"/>
            </a:endParaRPr>
          </a:p>
          <a:p>
            <a:pPr marL="343080" indent="-341640">
              <a:lnSpc>
                <a:spcPct val="107000"/>
              </a:lnSpc>
              <a:buClr>
                <a:srgbClr val="ffffff"/>
              </a:buClr>
              <a:buFont typeface="Wingdings" charset="2"/>
              <a:buChar char=""/>
            </a:pPr>
            <a:r>
              <a:rPr b="0" lang="en-IN" sz="2300" spc="-1" strike="noStrike">
                <a:solidFill>
                  <a:srgbClr val="ffffff"/>
                </a:solidFill>
                <a:latin typeface="Times New Roman"/>
                <a:ea typeface="Calibri"/>
              </a:rPr>
              <a:t>Editor</a:t>
            </a:r>
            <a:r>
              <a:rPr b="0" lang="en-IN" sz="2000" spc="-1" strike="noStrike">
                <a:solidFill>
                  <a:srgbClr val="ffffff"/>
                </a:solidFill>
                <a:latin typeface="Times New Roman"/>
                <a:ea typeface="Calibri"/>
              </a:rPr>
              <a:t>: STS-Spring Tool Suite</a:t>
            </a:r>
            <a:endParaRPr b="0" lang="en-US" sz="2000" spc="-1" strike="noStrike">
              <a:latin typeface="Arial"/>
            </a:endParaRPr>
          </a:p>
          <a:p>
            <a:pPr marL="343080" indent="-341640">
              <a:lnSpc>
                <a:spcPct val="107000"/>
              </a:lnSpc>
              <a:buClr>
                <a:srgbClr val="ffffff"/>
              </a:buClr>
              <a:buFont typeface="Wingdings" charset="2"/>
              <a:buChar char=""/>
            </a:pPr>
            <a:r>
              <a:rPr b="0" lang="en-IN" sz="2300" spc="-1" strike="noStrike">
                <a:solidFill>
                  <a:srgbClr val="ffffff"/>
                </a:solidFill>
                <a:latin typeface="Times New Roman"/>
                <a:ea typeface="Calibri"/>
              </a:rPr>
              <a:t>Webserver</a:t>
            </a:r>
            <a:r>
              <a:rPr b="0" lang="en-IN" sz="2000" spc="-1" strike="noStrike">
                <a:solidFill>
                  <a:srgbClr val="ffffff"/>
                </a:solidFill>
                <a:latin typeface="Times New Roman"/>
                <a:ea typeface="Calibri"/>
              </a:rPr>
              <a:t>:  Tomcat server</a:t>
            </a:r>
            <a:endParaRPr b="0" lang="en-US" sz="2000" spc="-1" strike="noStrike">
              <a:latin typeface="Arial"/>
            </a:endParaRPr>
          </a:p>
          <a:p>
            <a:pPr marL="343080" indent="-341640">
              <a:lnSpc>
                <a:spcPct val="107000"/>
              </a:lnSpc>
              <a:spcAft>
                <a:spcPts val="799"/>
              </a:spcAft>
              <a:buClr>
                <a:srgbClr val="ffffff"/>
              </a:buClr>
              <a:buFont typeface="Wingdings" charset="2"/>
              <a:buChar char=""/>
            </a:pPr>
            <a:r>
              <a:rPr b="0" lang="en-IN" sz="2300" spc="-1" strike="noStrike">
                <a:solidFill>
                  <a:srgbClr val="ffffff"/>
                </a:solidFill>
                <a:latin typeface="Times New Roman"/>
                <a:ea typeface="Calibri"/>
              </a:rPr>
              <a:t>Database</a:t>
            </a:r>
            <a:r>
              <a:rPr b="0" lang="en-IN" sz="2000" spc="-1" strike="noStrike">
                <a:solidFill>
                  <a:srgbClr val="ffffff"/>
                </a:solidFill>
                <a:latin typeface="Times New Roman"/>
                <a:ea typeface="Calibri"/>
              </a:rPr>
              <a:t>: MYSQL</a:t>
            </a:r>
            <a:endParaRPr b="0" lang="en-US" sz="2000" spc="-1" strike="noStrike">
              <a:latin typeface="Arial"/>
            </a:endParaRPr>
          </a:p>
          <a:p>
            <a:pPr>
              <a:lnSpc>
                <a:spcPct val="107000"/>
              </a:lnSpc>
              <a:spcAft>
                <a:spcPts val="799"/>
              </a:spcAft>
            </a:pPr>
            <a:r>
              <a:rPr b="0" lang="en-IN" sz="1800" spc="-1" strike="noStrike">
                <a:solidFill>
                  <a:srgbClr val="000000"/>
                </a:solidFill>
                <a:latin typeface="Calibri"/>
                <a:ea typeface="Calibri"/>
              </a:rPr>
              <a:t> </a:t>
            </a:r>
            <a:endParaRPr b="0" lang="en-US" sz="1800" spc="-1" strike="noStrike">
              <a:latin typeface="Arial"/>
            </a:endParaRPr>
          </a:p>
        </p:txBody>
      </p:sp>
      <p:pic>
        <p:nvPicPr>
          <p:cNvPr id="153" name="Picture 8" descr=""/>
          <p:cNvPicPr/>
          <p:nvPr/>
        </p:nvPicPr>
        <p:blipFill>
          <a:blip r:embed="rId1"/>
          <a:stretch/>
        </p:blipFill>
        <p:spPr>
          <a:xfrm>
            <a:off x="10448640" y="493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Title 1"/>
          <p:cNvSpPr/>
          <p:nvPr/>
        </p:nvSpPr>
        <p:spPr>
          <a:xfrm>
            <a:off x="646200" y="452880"/>
            <a:ext cx="9402840" cy="688320"/>
          </a:xfrm>
          <a:prstGeom prst="rect">
            <a:avLst/>
          </a:prstGeom>
          <a:noFill/>
          <a:ln w="0">
            <a:noFill/>
          </a:ln>
        </p:spPr>
        <p:style>
          <a:lnRef idx="0"/>
          <a:fillRef idx="0"/>
          <a:effectRef idx="0"/>
          <a:fontRef idx="minor"/>
        </p:style>
      </p:sp>
      <p:sp>
        <p:nvSpPr>
          <p:cNvPr id="155" name="Content Placeholder 2"/>
          <p:cNvSpPr/>
          <p:nvPr/>
        </p:nvSpPr>
        <p:spPr>
          <a:xfrm>
            <a:off x="976320" y="1748160"/>
            <a:ext cx="8944920" cy="4752360"/>
          </a:xfrm>
          <a:prstGeom prst="rect">
            <a:avLst/>
          </a:prstGeom>
          <a:noFill/>
          <a:ln w="0">
            <a:noFill/>
          </a:ln>
        </p:spPr>
        <p:style>
          <a:lnRef idx="0"/>
          <a:fillRef idx="0"/>
          <a:effectRef idx="0"/>
          <a:fontRef idx="minor"/>
        </p:style>
      </p:sp>
      <p:sp>
        <p:nvSpPr>
          <p:cNvPr id="156" name="TextBox 1"/>
          <p:cNvSpPr/>
          <p:nvPr/>
        </p:nvSpPr>
        <p:spPr>
          <a:xfrm flipH="1">
            <a:off x="974880" y="260640"/>
            <a:ext cx="4613760" cy="516240"/>
          </a:xfrm>
          <a:prstGeom prst="rect">
            <a:avLst/>
          </a:prstGeom>
          <a:noFill/>
          <a:ln w="0">
            <a:noFill/>
          </a:ln>
        </p:spPr>
        <p:style>
          <a:lnRef idx="0"/>
          <a:fillRef idx="0"/>
          <a:effectRef idx="0"/>
          <a:fontRef idx="minor"/>
        </p:style>
        <p:txBody>
          <a:bodyPr lIns="90000" rIns="90000" tIns="45000" bIns="45000">
            <a:spAutoFit/>
          </a:bodyPr>
          <a:p>
            <a:pPr>
              <a:lnSpc>
                <a:spcPct val="100000"/>
              </a:lnSpc>
            </a:pPr>
            <a:r>
              <a:rPr b="1" lang="en-US" sz="2800" spc="-1" strike="noStrike">
                <a:solidFill>
                  <a:srgbClr val="ffffff"/>
                </a:solidFill>
                <a:latin typeface="Times New Roman"/>
                <a:ea typeface="DejaVu Sans"/>
              </a:rPr>
              <a:t>Screenshots of the website</a:t>
            </a:r>
            <a:endParaRPr b="0" lang="en-US" sz="2800" spc="-1" strike="noStrike">
              <a:latin typeface="Arial"/>
            </a:endParaRPr>
          </a:p>
        </p:txBody>
      </p:sp>
      <p:pic>
        <p:nvPicPr>
          <p:cNvPr id="157" name="Picture 4" descr=""/>
          <p:cNvPicPr/>
          <p:nvPr/>
        </p:nvPicPr>
        <p:blipFill>
          <a:blip r:embed="rId1"/>
          <a:stretch/>
        </p:blipFill>
        <p:spPr>
          <a:xfrm>
            <a:off x="811440" y="1142640"/>
            <a:ext cx="9072720" cy="5127840"/>
          </a:xfrm>
          <a:prstGeom prst="rect">
            <a:avLst/>
          </a:prstGeom>
          <a:ln w="0">
            <a:noFill/>
          </a:ln>
        </p:spPr>
      </p:pic>
      <p:pic>
        <p:nvPicPr>
          <p:cNvPr id="158" name="Picture 8" descr=""/>
          <p:cNvPicPr/>
          <p:nvPr/>
        </p:nvPicPr>
        <p:blipFill>
          <a:blip r:embed="rId2"/>
          <a:stretch/>
        </p:blipFill>
        <p:spPr>
          <a:xfrm>
            <a:off x="10448640" y="493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Title 1"/>
          <p:cNvSpPr/>
          <p:nvPr/>
        </p:nvSpPr>
        <p:spPr>
          <a:xfrm>
            <a:off x="645120" y="452880"/>
            <a:ext cx="9402840" cy="1398600"/>
          </a:xfrm>
          <a:prstGeom prst="rect">
            <a:avLst/>
          </a:prstGeom>
          <a:noFill/>
          <a:ln w="0">
            <a:noFill/>
          </a:ln>
        </p:spPr>
        <p:style>
          <a:lnRef idx="0"/>
          <a:fillRef idx="0"/>
          <a:effectRef idx="0"/>
          <a:fontRef idx="minor"/>
        </p:style>
      </p:sp>
      <p:sp>
        <p:nvSpPr>
          <p:cNvPr id="160" name="Content Placeholder 2"/>
          <p:cNvSpPr/>
          <p:nvPr/>
        </p:nvSpPr>
        <p:spPr>
          <a:xfrm>
            <a:off x="1103400" y="2053080"/>
            <a:ext cx="8944920" cy="4193640"/>
          </a:xfrm>
          <a:prstGeom prst="rect">
            <a:avLst/>
          </a:prstGeom>
          <a:noFill/>
          <a:ln w="0">
            <a:noFill/>
          </a:ln>
        </p:spPr>
        <p:style>
          <a:lnRef idx="0"/>
          <a:fillRef idx="0"/>
          <a:effectRef idx="0"/>
          <a:fontRef idx="minor"/>
        </p:style>
      </p:sp>
      <p:pic>
        <p:nvPicPr>
          <p:cNvPr id="161" name="Picture 2" descr=""/>
          <p:cNvPicPr/>
          <p:nvPr/>
        </p:nvPicPr>
        <p:blipFill>
          <a:blip r:embed="rId1"/>
          <a:stretch/>
        </p:blipFill>
        <p:spPr>
          <a:xfrm>
            <a:off x="3703680" y="452880"/>
            <a:ext cx="3952440" cy="5623200"/>
          </a:xfrm>
          <a:prstGeom prst="rect">
            <a:avLst/>
          </a:prstGeom>
          <a:ln w="0">
            <a:noFill/>
          </a:ln>
        </p:spPr>
      </p:pic>
      <p:pic>
        <p:nvPicPr>
          <p:cNvPr id="162" name="Picture 5" descr=""/>
          <p:cNvPicPr/>
          <p:nvPr/>
        </p:nvPicPr>
        <p:blipFill>
          <a:blip r:embed="rId2"/>
          <a:stretch/>
        </p:blipFill>
        <p:spPr>
          <a:xfrm>
            <a:off x="10448640" y="493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3" name="Picture 3" descr=""/>
          <p:cNvPicPr/>
          <p:nvPr/>
        </p:nvPicPr>
        <p:blipFill>
          <a:blip r:embed="rId1"/>
          <a:stretch/>
        </p:blipFill>
        <p:spPr>
          <a:xfrm>
            <a:off x="4009320" y="369360"/>
            <a:ext cx="4172040" cy="2265840"/>
          </a:xfrm>
          <a:prstGeom prst="rect">
            <a:avLst/>
          </a:prstGeom>
          <a:ln w="0">
            <a:noFill/>
          </a:ln>
        </p:spPr>
      </p:pic>
      <p:pic>
        <p:nvPicPr>
          <p:cNvPr id="164" name="Picture 8" descr=""/>
          <p:cNvPicPr/>
          <p:nvPr/>
        </p:nvPicPr>
        <p:blipFill>
          <a:blip r:embed="rId2"/>
          <a:stretch/>
        </p:blipFill>
        <p:spPr>
          <a:xfrm>
            <a:off x="2001960" y="3005280"/>
            <a:ext cx="7759440" cy="3481560"/>
          </a:xfrm>
          <a:prstGeom prst="rect">
            <a:avLst/>
          </a:prstGeom>
          <a:ln w="0">
            <a:noFill/>
          </a:ln>
        </p:spPr>
      </p:pic>
      <p:pic>
        <p:nvPicPr>
          <p:cNvPr id="165" name="Picture 4" descr=""/>
          <p:cNvPicPr/>
          <p:nvPr/>
        </p:nvPicPr>
        <p:blipFill>
          <a:blip r:embed="rId3"/>
          <a:stretch/>
        </p:blipFill>
        <p:spPr>
          <a:xfrm>
            <a:off x="10448640" y="4938120"/>
            <a:ext cx="1459800" cy="1459800"/>
          </a:xfrm>
          <a:prstGeom prst="rect">
            <a:avLst/>
          </a:prstGeom>
          <a:ln w="0">
            <a:noFill/>
          </a:ln>
          <a:effectLst>
            <a:outerShdw dir="2700000" dist="102841">
              <a:srgbClr val="b2b2b2"/>
            </a:outerShdw>
          </a:effectLst>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921</TotalTime>
  <Application>LibreOffice/7.1.8.1$Windows_X86_64 LibreOffice_project/e1f30c802c3269a1d052614453f260e49458c82c</Application>
  <AppVersion>15.0000</AppVersion>
  <Words>473</Words>
  <Paragraphs>44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2022-03-01T14:11:06Z</dcterms:created>
  <dc:creator>venugopal4355@gmail.com</dc:creator>
  <dc:description/>
  <dc:language>en-US</dc:language>
  <cp:lastModifiedBy/>
  <dcterms:modified xsi:type="dcterms:W3CDTF">2022-03-08T16:10:35Z</dcterms:modified>
  <cp:revision>35</cp:revision>
  <dc:subject/>
  <dc:title>TITLE:</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